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Virtual Machine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8818" autoAdjust="0"/>
  </p:normalViewPr>
  <p:slideViewPr>
    <p:cSldViewPr snapToGrid="0" snapToObjects="1">
      <p:cViewPr varScale="1">
        <p:scale>
          <a:sx n="96" d="100"/>
          <a:sy n="96" d="100"/>
        </p:scale>
        <p:origin x="-125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30"/>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11/26/2012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a:p>
        </p:txBody>
      </p:sp>
    </p:spTree>
    <p:extLst>
      <p:ext uri="{BB962C8B-B14F-4D97-AF65-F5344CB8AC3E}">
        <p14:creationId xmlns:p14="http://schemas.microsoft.com/office/powerpoint/2010/main" val="146918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a:p>
        </p:txBody>
      </p:sp>
    </p:spTree>
    <p:extLst>
      <p:ext uri="{BB962C8B-B14F-4D97-AF65-F5344CB8AC3E}">
        <p14:creationId xmlns:p14="http://schemas.microsoft.com/office/powerpoint/2010/main" val="365814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GettingStartedVMs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77148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how when you create a stand alone VM a cloud service is created for you (even if you can’t see it in the portal).</a:t>
            </a:r>
          </a:p>
          <a:p>
            <a:endParaRPr lang="en-US" dirty="0" smtClean="0"/>
          </a:p>
          <a:p>
            <a:r>
              <a:rPr lang="en-US" b="1" dirty="0" smtClean="0"/>
              <a:t>Notes:</a:t>
            </a:r>
          </a:p>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37722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 Windows Azure previously you did</a:t>
            </a:r>
            <a:r>
              <a:rPr lang="en-US" baseline="0" dirty="0" smtClean="0"/>
              <a:t> not have control over the VM names. This is a net new. </a:t>
            </a:r>
          </a:p>
          <a:p>
            <a:endParaRPr lang="en-US" baseline="0" dirty="0" smtClean="0"/>
          </a:p>
          <a:p>
            <a:r>
              <a:rPr lang="en-US" b="1" baseline="0" dirty="0" smtClean="0"/>
              <a:t>Notes:</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UDP is now a supported</a:t>
            </a:r>
            <a:r>
              <a:rPr lang="en-US" baseline="0" dirty="0" smtClean="0"/>
              <a:t> protocol in WA (previously wasn’t). </a:t>
            </a:r>
          </a:p>
          <a:p>
            <a:endParaRPr lang="en-US" baseline="0" dirty="0" smtClean="0"/>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a:p>
        </p:txBody>
      </p:sp>
    </p:spTree>
    <p:extLst>
      <p:ext uri="{BB962C8B-B14F-4D97-AF65-F5344CB8AC3E}">
        <p14:creationId xmlns:p14="http://schemas.microsoft.com/office/powerpoint/2010/main" val="11641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32089"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marL="0" marR="0" indent="0" algn="l" defTabSz="1218683" rtl="0" eaLnBrk="1" fontAlgn="auto" latinLnBrk="0" hangingPunct="1">
              <a:lnSpc>
                <a:spcPct val="100000"/>
              </a:lnSpc>
              <a:spcBef>
                <a:spcPts val="0"/>
              </a:spcBef>
              <a:spcAft>
                <a:spcPts val="0"/>
              </a:spcAft>
              <a:buClrTx/>
              <a:buSzTx/>
              <a:buFontTx/>
              <a:buNone/>
              <a:tabLst/>
              <a:defRPr/>
            </a:pPr>
            <a:r>
              <a:rPr lang="en-US" dirty="0" smtClean="0"/>
              <a:t>Multiple virtual machines grouped in an</a:t>
            </a:r>
            <a:r>
              <a:rPr lang="en-US" baseline="0" dirty="0" smtClean="0"/>
              <a:t> availability set are required to have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Notes</a:t>
            </a:r>
            <a:r>
              <a:rPr lang="en-US" b="1" baseline="0" dirty="0" smtClean="0"/>
              <a:t>:</a:t>
            </a:r>
          </a:p>
          <a:p>
            <a:r>
              <a:rPr lang="en-US" baseline="0" dirty="0" smtClean="0"/>
              <a:t>To achieve a 99.95% SLA you must use multiple instances grouped in availability sets.</a:t>
            </a:r>
            <a:endParaRPr lang="en-US"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a:t>
            </a:r>
            <a:r>
              <a:rPr lang="en-US" dirty="0" err="1" smtClean="0"/>
              <a:t>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a:p>
        </p:txBody>
      </p:sp>
    </p:spTree>
    <p:extLst>
      <p:ext uri="{BB962C8B-B14F-4D97-AF65-F5344CB8AC3E}">
        <p14:creationId xmlns:p14="http://schemas.microsoft.com/office/powerpoint/2010/main" val="1087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endParaRPr lang="en-US" b="1" dirty="0" smtClean="0"/>
          </a:p>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b="1" dirty="0" smtClean="0"/>
              <a:t>Slide Objective:</a:t>
            </a:r>
          </a:p>
          <a:p>
            <a:r>
              <a:rPr lang="en-US" dirty="0" smtClean="0"/>
              <a:t>Microsoft stack to provide connectivity between on-premise and cloud.</a:t>
            </a:r>
          </a:p>
          <a:p>
            <a:endParaRPr lang="en-US" baseline="0" dirty="0" smtClean="0"/>
          </a:p>
          <a:p>
            <a:r>
              <a:rPr lang="en-US" b="1" baseline="0" dirty="0" smtClean="0"/>
              <a:t>Notes:</a:t>
            </a:r>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VNET Overview</a:t>
            </a:r>
          </a:p>
          <a:p>
            <a:endParaRPr lang="en-US" b="1" dirty="0" smtClean="0"/>
          </a:p>
          <a:p>
            <a:r>
              <a:rPr lang="en-US" b="1" dirty="0" smtClean="0"/>
              <a:t>Notes:</a:t>
            </a:r>
          </a:p>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Show VNET scenarios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a:t>
            </a:r>
            <a:r>
              <a:rPr lang="en-US" b="0" baseline="0" dirty="0" err="1" smtClean="0"/>
              <a:t>VNEt</a:t>
            </a:r>
            <a:endParaRPr lang="en-US" b="0" baseline="0" dirty="0" smtClean="0"/>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Show currently supporte</a:t>
            </a:r>
            <a:r>
              <a:rPr lang="en-US" baseline="0" dirty="0" smtClean="0"/>
              <a:t>d VPN devices</a:t>
            </a:r>
          </a:p>
          <a:p>
            <a:endParaRPr lang="en-US" baseline="0" dirty="0" smtClean="0"/>
          </a:p>
          <a:p>
            <a:endParaRPr lang="en-US" dirty="0" smtClean="0"/>
          </a:p>
          <a:p>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68993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a:t>
            </a:r>
            <a:r>
              <a:rPr lang="en-US" dirty="0" err="1" smtClean="0"/>
              <a:t>PaaS</a:t>
            </a:r>
            <a:r>
              <a:rPr lang="en-US" dirty="0" smtClean="0"/>
              <a:t>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a:t>
            </a:r>
            <a:r>
              <a:rPr lang="en-US" baseline="0" dirty="0" err="1" smtClean="0"/>
              <a:t>VNEt</a:t>
            </a:r>
            <a:endParaRPr lang="en-US" baseline="0" dirty="0" smtClean="0"/>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Compare and contrast existing VM Role vs. new persistent virtual machines</a:t>
            </a:r>
            <a:endParaRPr lang="en-US" b="0"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Slide Objective:</a:t>
            </a:r>
          </a:p>
          <a:p>
            <a:endParaRPr lang="en-US" b="1" baseline="0" dirty="0" smtClean="0"/>
          </a:p>
          <a:p>
            <a:r>
              <a:rPr lang="en-US" b="1" baseline="0" dirty="0" smtClean="0"/>
              <a:t>Notes:</a:t>
            </a:r>
          </a:p>
          <a:p>
            <a:r>
              <a:rPr lang="en-US" baseline="0" dirty="0" smtClean="0"/>
              <a:t>See DEMO-</a:t>
            </a:r>
            <a:r>
              <a:rPr lang="en-US" baseline="0" dirty="0" err="1" smtClean="0"/>
              <a:t>ConnectingCloudServices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aseline="0" dirty="0" smtClean="0"/>
              <a:t>Summarize presentation</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52</a:t>
            </a:fld>
            <a:endParaRPr lang="en-US"/>
          </a:p>
        </p:txBody>
      </p:sp>
    </p:spTree>
    <p:extLst>
      <p:ext uri="{BB962C8B-B14F-4D97-AF65-F5344CB8AC3E}">
        <p14:creationId xmlns:p14="http://schemas.microsoft.com/office/powerpoint/2010/main" val="109606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Show images available at preview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295486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4.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3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35.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64.xml"/><Relationship Id="rId7" Type="http://schemas.openxmlformats.org/officeDocument/2006/relationships/slideLayout" Target="../slideLayouts/slideLayout6.xml"/><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image" Target="../media/image49.png"/><Relationship Id="rId5" Type="http://schemas.openxmlformats.org/officeDocument/2006/relationships/tags" Target="../tags/tag66.xml"/><Relationship Id="rId10" Type="http://schemas.openxmlformats.org/officeDocument/2006/relationships/image" Target="../media/image48.emf"/><Relationship Id="rId4" Type="http://schemas.openxmlformats.org/officeDocument/2006/relationships/tags" Target="../tags/tag65.xml"/><Relationship Id="rId9"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10" Type="http://schemas.openxmlformats.org/officeDocument/2006/relationships/notesSlide" Target="../notesSlides/notesSlide41.xml"/><Relationship Id="rId4" Type="http://schemas.openxmlformats.org/officeDocument/2006/relationships/tags" Target="../tags/tag71.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notesSlide" Target="../notesSlides/notesSlide43.xml"/><Relationship Id="rId4" Type="http://schemas.openxmlformats.org/officeDocument/2006/relationships/tags" Target="../tags/tag79.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0.xml"/><Relationship Id="rId1" Type="http://schemas.openxmlformats.org/officeDocument/2006/relationships/tags" Target="../tags/tag84.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Organization</a:t>
            </a:r>
            <a:endParaRPr lang="en-US" dirty="0"/>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84"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208"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32"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12" name="Content Placeholder 2"/>
          <p:cNvSpPr txBox="1">
            <a:spLocks/>
          </p:cNvSpPr>
          <p:nvPr/>
        </p:nvSpPr>
        <p:spPr>
          <a:xfrm>
            <a:off x="3733800" y="1970993"/>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103033"/>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2382297" y="1641783"/>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9" name="Rectangle 18"/>
          <p:cNvSpPr/>
          <p:nvPr/>
        </p:nvSpPr>
        <p:spPr bwMode="auto">
          <a:xfrm>
            <a:off x="2614976" y="1966273"/>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4304166" y="1966273"/>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3"/>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5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4"/>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sp>
        <p:nvSpPr>
          <p:cNvPr id="38" name="Rectangle 37"/>
          <p:cNvSpPr/>
          <p:nvPr>
            <p:custDataLst>
              <p:tags r:id="rId5"/>
            </p:custDataLst>
          </p:nvPr>
        </p:nvSpPr>
        <p:spPr bwMode="auto">
          <a:xfrm>
            <a:off x="2382298" y="3927783"/>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2723002" y="2221902"/>
            <a:ext cx="1302446" cy="1044397"/>
            <a:chOff x="1" y="2703286"/>
            <a:chExt cx="1520439" cy="1219200"/>
          </a:xfrm>
        </p:grpSpPr>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4460857" y="2234848"/>
            <a:ext cx="1302446" cy="1044397"/>
            <a:chOff x="1" y="2703286"/>
            <a:chExt cx="1520439" cy="1219200"/>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6"/>
            </p:custDataLst>
          </p:nvPr>
        </p:nvSpPr>
        <p:spPr bwMode="auto">
          <a:xfrm>
            <a:off x="2382299" y="1184459"/>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a:t>
            </a:r>
            <a:r>
              <a:rPr lang="en-US" spc="-30">
                <a:solidFill>
                  <a:schemeClr val="bg1">
                    <a:alpha val="99000"/>
                  </a:schemeClr>
                </a:solidFill>
                <a:latin typeface="+mj-lt"/>
              </a:rPr>
              <a:t>Server </a:t>
            </a:r>
            <a:r>
              <a:rPr lang="en-US" spc="-30" smtClean="0">
                <a:solidFill>
                  <a:schemeClr val="bg1">
                    <a:alpha val="99000"/>
                  </a:schemeClr>
                </a:solidFill>
                <a:latin typeface="+mj-lt"/>
              </a:rPr>
              <a:t>2012</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4.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customXml/itemProps3.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9187</TotalTime>
  <Words>4002</Words>
  <Application>Microsoft Office PowerPoint</Application>
  <PresentationFormat>On-screen Show (16:9)</PresentationFormat>
  <Paragraphs>847</Paragraphs>
  <Slides>52</Slides>
  <Notes>52</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626</cp:revision>
  <cp:lastPrinted>2012-06-13T17:37:07Z</cp:lastPrinted>
  <dcterms:created xsi:type="dcterms:W3CDTF">2006-08-16T00:00:00Z</dcterms:created>
  <dcterms:modified xsi:type="dcterms:W3CDTF">2012-11-27T01:18:44Z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